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 Thin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Roboto Medium"/>
      <p:regular r:id="rId42"/>
      <p:bold r:id="rId43"/>
      <p:italic r:id="rId44"/>
      <p:boldItalic r:id="rId45"/>
    </p:embeddedFont>
    <p:embeddedFont>
      <p:font typeface="Lato"/>
      <p:regular r:id="rId46"/>
      <p:bold r:id="rId47"/>
      <p:italic r:id="rId48"/>
      <p:boldItalic r:id="rId49"/>
    </p:embeddedFont>
    <p:embeddedFont>
      <p:font typeface="Work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RobotoMedium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RobotoMedium-italic.fntdata"/><Relationship Id="rId43" Type="http://schemas.openxmlformats.org/officeDocument/2006/relationships/font" Target="fonts/RobotoMedium-bold.fntdata"/><Relationship Id="rId46" Type="http://schemas.openxmlformats.org/officeDocument/2006/relationships/font" Target="fonts/Lato-regular.fntdata"/><Relationship Id="rId45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33" Type="http://schemas.openxmlformats.org/officeDocument/2006/relationships/font" Target="fonts/Raleway-boldItalic.fntdata"/><Relationship Id="rId32" Type="http://schemas.openxmlformats.org/officeDocument/2006/relationships/font" Target="fonts/Raleway-italic.fntdata"/><Relationship Id="rId35" Type="http://schemas.openxmlformats.org/officeDocument/2006/relationships/font" Target="fonts/RobotoThin-bold.fntdata"/><Relationship Id="rId34" Type="http://schemas.openxmlformats.org/officeDocument/2006/relationships/font" Target="fonts/RobotoThin-regular.fntdata"/><Relationship Id="rId37" Type="http://schemas.openxmlformats.org/officeDocument/2006/relationships/font" Target="fonts/RobotoThin-boldItalic.fntdata"/><Relationship Id="rId36" Type="http://schemas.openxmlformats.org/officeDocument/2006/relationships/font" Target="fonts/RobotoThin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WorkSans-bold.fntdata"/><Relationship Id="rId50" Type="http://schemas.openxmlformats.org/officeDocument/2006/relationships/font" Target="fonts/WorkSans-regular.fntdata"/><Relationship Id="rId53" Type="http://schemas.openxmlformats.org/officeDocument/2006/relationships/font" Target="fonts/WorkSans-boldItalic.fntdata"/><Relationship Id="rId52" Type="http://schemas.openxmlformats.org/officeDocument/2006/relationships/font" Target="fonts/Work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5b4988793_2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5b4988793_2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5d0227a6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5d0227a6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5b52185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d5b52185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Background</a:t>
            </a:r>
            <a:r>
              <a:rPr lang="en-GB" sz="1035">
                <a:solidFill>
                  <a:schemeClr val="dk1"/>
                </a:solidFill>
              </a:rPr>
              <a:t>: John, a 78-year-old patient, was admitted to the geriatric ward following a fall at home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3</a:t>
            </a:r>
            <a:r>
              <a:rPr lang="en-GB" sz="1035">
                <a:solidFill>
                  <a:schemeClr val="dk1"/>
                </a:solidFill>
              </a:rPr>
              <a:t>: John was assessed and deemed medically fit for discharge and placed under Pathway 1. However, there was a three-day delay as he awaited a package of care and necessary adaptations to his home, such as a new bed &amp; handrails to ensure his safety.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6</a:t>
            </a:r>
            <a:r>
              <a:rPr lang="en-GB" sz="1035">
                <a:solidFill>
                  <a:schemeClr val="dk1"/>
                </a:solidFill>
              </a:rPr>
              <a:t>: Unfortunately, during the delay, John developed Hospital Acquired Pneumonia (HAP) and required further treatment from the medical team.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10</a:t>
            </a:r>
            <a:r>
              <a:rPr lang="en-GB" sz="1035">
                <a:solidFill>
                  <a:schemeClr val="dk1"/>
                </a:solidFill>
              </a:rPr>
              <a:t>: After receiving treatment, John was again considered medically fit for discharge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12</a:t>
            </a:r>
            <a:r>
              <a:rPr lang="en-GB" sz="1035">
                <a:solidFill>
                  <a:schemeClr val="dk1"/>
                </a:solidFill>
              </a:rPr>
              <a:t>: John was finally discharged home, with all necessary equipment and support now in place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Insight</a:t>
            </a:r>
            <a:r>
              <a:rPr lang="en-GB" sz="1035">
                <a:solidFill>
                  <a:schemeClr val="dk1"/>
                </a:solidFill>
              </a:rPr>
              <a:t>: The delay in discharge contributed to additional complications and costs to the NHS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5d3ebc79a_2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15d3ebc79a_2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5b4988793_3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d5b4988793_3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addition to procurement streamlining, data analysis can provide insights into e.g. Delivery and installation of equipment, Organisation of care providers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5b4988793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5b4988793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1-6: Product Validation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Initial contract with one Hospital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Conduct user testing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Work with Digpack in implementation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Consolidate contracts with local providers, procurement etc.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6-18: Scale-Up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Initiate contracts with departments across the (same) hospital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data insights to first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product based on user feedback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with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18-24: North &amp; East London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service to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across London hospitals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Negotiate better prices with local suppliers, services and based on data insights from existing users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data analytics process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24-48: London-wide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Continue to validate product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Diversify contracts with providers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Offer data analytics service in addition to product provision going forward (now data analytics has been validated)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d5b4988793_5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d5b4988793_5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1-6: Product Validation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Initial contract with one Hospital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Conduct user testing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Work with Digpack in implementation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Consolidate contracts with local providers, procurement etc.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6-18: Scale-Up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Initiate contracts with departments across the (same) hospital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data insights to first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product based on user feedback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with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18-24: North &amp; East London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service to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across London hospitals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Negotiate better prices with local suppliers, services and based on data insights from existing users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data analytics process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24-48: London-wide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Continue to validate product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Diversify contracts with providers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Offer data analytics service in addition to product provision going forward (now data analytics has been validated)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5b4988793_5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d5b4988793_5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1-6: Product Validation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Initial contract with one Hospital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Conduct user testing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Work with Digpack in implementation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Consolidate contracts with local providers, procurement etc.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6-18: Scale-Up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Initiate contracts with departments across the (same) hospital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data insights to first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product based on user feedback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with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18-24: North &amp; East London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service to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across London hospitals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Negotiate better prices with local suppliers, services and based on data insights from existing users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data analytics process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24-48: London-wide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Continue to validate product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Diversify contracts with providers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Offer data analytics service in addition to product provision going forward (now data analytics has been validated)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d5b4988793_5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d5b4988793_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1-6: Product Validation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Initial contract with one Hospital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Conduct user testing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Work with Digpack in implementation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Consolidate contracts with local providers, procurement etc.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6-18: Scale-Up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Initiate contracts with departments across the (same) hospital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data insights to first department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product based on user feedback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with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18-24: North &amp; East London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Provide service to hospitals across North &amp; East London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Secure contracts across London hospitals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Negotiate better prices with local suppliers, services and based on data insights from existing users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Refine data analytics process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Month 24-48: London-wide provision</a:t>
            </a:r>
            <a:endParaRPr b="1"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Continue to validate product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Diversify contracts with providers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Offer data analytics service in addition to product provision going forward (now data analytics has been validated)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d5b498879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d5b498879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5d0227a6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5d0227a6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Animate this slide - click through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/>
              <a:t>55-70% of Medically fit patients were not discharged day on day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Estimated Cost of Delayed discharge &gt;£400 per night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15d45f05cf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15d45f05cf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5d0227a6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15d0227a6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5d0227a6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15d0227a6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15d3ebc79a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15d3ebc79a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(400*9 = &gt;£3600)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15d45f05cf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15d45f05cf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(400*9 = &gt;£3600)  can move to end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5b4988793_2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5b4988793_2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55-70% of Medically fit patients were not discharged day on day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Estimated Cost of Delayed discharge &gt;£400 per night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12340/22659 per day in not meeting criteria to reside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5d0227a6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5d0227a6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Pathway 0 (86%): Discharged home with no additional care needs.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Pathway 1 (9%): Discharged home with new or additional care needs.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Pathway 2 (3%): Discharged to a community bed for short-term recovery support.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Pathway 3 (2%): Discharged to a new residential or nursing home setting for long-term care.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**NHS England Statistics Oct 24,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5b498879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5b49887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1.  Hospital Processes: Awaiting reviews, referrals, transport, discharge documentation, infection control clearance, or final discharge decision.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2. Wellbeing Concerns: Patient or family concerns, safeguarding issues, mental capacity assessments, or issues with discharge destination readiness.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3. Care Transfer Delays: Awaiting care needs confirmation, referral processing, or funding eligibility approval.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4. Interface Processes: Ongoing service arrangements (e.g., rehabilitation, reablement, community health services, homelessness support, or end-of-life care).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5. Unavailability of rehabilitation, social care, community health services, residential care, or specialized equipment.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Hospital Processes (19%)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Wellbeing Concerns (5%)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 Transfer Hub Delays (13%)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 Processes (30%)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Capacity Constraints (33%)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5b4988793_2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5b4988793_2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1.  Hospital Processes: Awaiting reviews, referrals, transport, discharge documentation, infection control clearance, or final discharge decision.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2. Wellbeing Concerns: Patient or family concerns, safeguarding issues, mental capacity assessments, or issues with discharge destination readiness.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3. Care Transfer Delays: Awaiting care needs confirmation, referral processing, or funding eligibility approval.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4. Interface Processes: Ongoing service arrangements (e.g., rehabilitation, reablement, community health services, homelessness support, or end-of-life care).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5. Unavailability of rehabilitation, social care, community health services, residential care, or specialized equipment.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Hospital Processes (19%)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Wellbeing Concerns (5%)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 Transfer Hub Delays (13%)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 Processes (30%)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Capacity Constraints (33%)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5b4988793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5b4988793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One of multiple hospital associated deconditioning.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Background</a:t>
            </a:r>
            <a:r>
              <a:rPr lang="en-GB" sz="1035">
                <a:solidFill>
                  <a:schemeClr val="dk1"/>
                </a:solidFill>
              </a:rPr>
              <a:t>: John, a 78-year-old patient, was admitted to the geriatric ward following a fall at home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3</a:t>
            </a:r>
            <a:r>
              <a:rPr lang="en-GB" sz="1035">
                <a:solidFill>
                  <a:schemeClr val="dk1"/>
                </a:solidFill>
              </a:rPr>
              <a:t>: John was assessed and deemed medically fit for discharge and placed under Pathway 1. However, there was a three-day delay as he awaited a package of care and necessary adaptations to his home, such as a new bed &amp; handrails to ensure his safety.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6</a:t>
            </a:r>
            <a:r>
              <a:rPr lang="en-GB" sz="1035">
                <a:solidFill>
                  <a:schemeClr val="dk1"/>
                </a:solidFill>
              </a:rPr>
              <a:t>: Unfortunately, during the delay, John developed Hospital Acquired Pneumonia (HAP) and required further treatment from the medical team.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10</a:t>
            </a:r>
            <a:r>
              <a:rPr lang="en-GB" sz="1035">
                <a:solidFill>
                  <a:schemeClr val="dk1"/>
                </a:solidFill>
              </a:rPr>
              <a:t>: After receiving treatment, John was again considered medically fit for discharge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Day 12</a:t>
            </a:r>
            <a:r>
              <a:rPr lang="en-GB" sz="1035">
                <a:solidFill>
                  <a:schemeClr val="dk1"/>
                </a:solidFill>
              </a:rPr>
              <a:t>: John was finally discharged home, with all necessary equipment and support now in place</a:t>
            </a:r>
            <a:endParaRPr sz="10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035">
                <a:solidFill>
                  <a:schemeClr val="dk1"/>
                </a:solidFill>
              </a:rPr>
              <a:t>Insight</a:t>
            </a:r>
            <a:r>
              <a:rPr lang="en-GB" sz="1035">
                <a:solidFill>
                  <a:schemeClr val="dk1"/>
                </a:solidFill>
              </a:rPr>
              <a:t>: The delay in discharge contributed to additional complications and costs to the NHS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5b4988793_2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d5b4988793_2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5d0227a6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5d0227a6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HomeFlow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90575" y="4486275"/>
            <a:ext cx="40032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Moorfields Hackday. Sunday 17th November </a:t>
            </a:r>
            <a:endParaRPr sz="1400"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5039" l="8442" r="17827" t="4976"/>
          <a:stretch/>
        </p:blipFill>
        <p:spPr>
          <a:xfrm>
            <a:off x="6358600" y="1322450"/>
            <a:ext cx="1455350" cy="14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790575" y="2159925"/>
            <a:ext cx="50673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/>
              <a:t>Optimising Patient Discharge Pathways</a:t>
            </a:r>
            <a:endParaRPr i="1" sz="1800"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379450" y="1237875"/>
            <a:ext cx="3533100" cy="3512100"/>
          </a:xfrm>
          <a:prstGeom prst="ellipse">
            <a:avLst/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940200" y="2268125"/>
            <a:ext cx="2331300" cy="2317500"/>
          </a:xfrm>
          <a:prstGeom prst="ellipse">
            <a:avLst/>
          </a:prstGeom>
          <a:solidFill>
            <a:srgbClr val="D9D9D9"/>
          </a:solidFill>
          <a:ln cap="flat" cmpd="sng" w="285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423600" y="1375525"/>
            <a:ext cx="4610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Work Sans"/>
                <a:ea typeface="Work Sans"/>
                <a:cs typeface="Work Sans"/>
                <a:sym typeface="Work Sans"/>
              </a:rPr>
              <a:t>Cost of Delays of Discharge in UK</a:t>
            </a:r>
            <a:endParaRPr sz="2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4481200" y="2497300"/>
            <a:ext cx="44952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Cost of Addressable Discharge Needs in UK</a:t>
            </a:r>
            <a:endParaRPr b="1" sz="18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1538400" y="3457325"/>
            <a:ext cx="1134900" cy="1128300"/>
          </a:xfrm>
          <a:prstGeom prst="ellipse">
            <a:avLst/>
          </a:prstGeom>
          <a:solidFill>
            <a:srgbClr val="3C78D8"/>
          </a:solidFill>
          <a:ln cap="flat" cmpd="sng" w="28575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4423600" y="3670825"/>
            <a:ext cx="3606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C78D8"/>
                </a:solidFill>
                <a:latin typeface="Work Sans"/>
                <a:ea typeface="Work Sans"/>
                <a:cs typeface="Work Sans"/>
                <a:sym typeface="Work Sans"/>
              </a:rPr>
              <a:t>Cost of Addressable Discharge Needs in 1 Trust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4330300" y="1491100"/>
            <a:ext cx="46800" cy="752400"/>
          </a:xfrm>
          <a:prstGeom prst="rect">
            <a:avLst/>
          </a:prstGeom>
          <a:solidFill>
            <a:srgbClr val="2323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330300" y="2566750"/>
            <a:ext cx="46800" cy="8061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4330300" y="3726625"/>
            <a:ext cx="46800" cy="860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222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1414500" y="3702193"/>
            <a:ext cx="138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SOM</a:t>
            </a:r>
            <a:endParaRPr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£7.5m</a:t>
            </a:r>
            <a:endParaRPr b="1" u="sng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1414500" y="2621066"/>
            <a:ext cx="138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SAM</a:t>
            </a:r>
            <a:endParaRPr sz="17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£750m</a:t>
            </a:r>
            <a:endParaRPr b="1" sz="19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414500" y="1297091"/>
            <a:ext cx="138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TAM</a:t>
            </a:r>
            <a:endParaRPr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Work Sans"/>
                <a:ea typeface="Work Sans"/>
                <a:cs typeface="Work Sans"/>
                <a:sym typeface="Work Sans"/>
              </a:rPr>
              <a:t>£1.7bn</a:t>
            </a:r>
            <a:endParaRPr b="1" sz="2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6" name="Google Shape;216;p22"/>
          <p:cNvSpPr txBox="1"/>
          <p:nvPr>
            <p:ph type="title"/>
          </p:nvPr>
        </p:nvSpPr>
        <p:spPr>
          <a:xfrm>
            <a:off x="727650" y="56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Our value to trusts and across the UK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Demo!</a:t>
            </a:r>
            <a:endParaRPr/>
          </a:p>
        </p:txBody>
      </p: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https://github.com/Purbai/Homeflow</a:t>
            </a:r>
            <a:endParaRPr/>
          </a:p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727650" y="56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John's Discharge Journey: HomeFlow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9" name="Google Shape;229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4"/>
          <p:cNvSpPr/>
          <p:nvPr/>
        </p:nvSpPr>
        <p:spPr>
          <a:xfrm rot="-569428">
            <a:off x="4184074" y="3016551"/>
            <a:ext cx="2308902" cy="59628"/>
          </a:xfrm>
          <a:prstGeom prst="roundRect">
            <a:avLst>
              <a:gd fmla="val 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 flipH="1" rot="621882">
            <a:off x="2165690" y="3027329"/>
            <a:ext cx="1900918" cy="68371"/>
          </a:xfrm>
          <a:prstGeom prst="roundRect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3672337" y="3358371"/>
            <a:ext cx="87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Day 1</a:t>
            </a:r>
            <a:br>
              <a:rPr b="1" lang="en-GB">
                <a:latin typeface="Roboto"/>
                <a:ea typeface="Roboto"/>
                <a:cs typeface="Roboto"/>
                <a:sym typeface="Roboto"/>
              </a:rPr>
            </a:br>
            <a:r>
              <a:rPr b="1" lang="en-GB">
                <a:latin typeface="Roboto"/>
                <a:ea typeface="Roboto"/>
                <a:cs typeface="Roboto"/>
                <a:sym typeface="Roboto"/>
              </a:rPr>
              <a:t>in Ward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4"/>
          <p:cNvSpPr/>
          <p:nvPr/>
        </p:nvSpPr>
        <p:spPr>
          <a:xfrm rot="-1789150">
            <a:off x="4004546" y="3152468"/>
            <a:ext cx="200899" cy="200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36C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4" name="Google Shape;234;p24"/>
          <p:cNvSpPr/>
          <p:nvPr/>
        </p:nvSpPr>
        <p:spPr>
          <a:xfrm>
            <a:off x="5453548" y="3094307"/>
            <a:ext cx="2143500" cy="880500"/>
          </a:xfrm>
          <a:prstGeom prst="roundRect">
            <a:avLst>
              <a:gd fmla="val 4485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5" name="Google Shape;235;p24"/>
          <p:cNvSpPr txBox="1"/>
          <p:nvPr/>
        </p:nvSpPr>
        <p:spPr>
          <a:xfrm>
            <a:off x="5508925" y="3167625"/>
            <a:ext cx="2032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John assessed and deemed ‘fit for discharge’</a:t>
            </a:r>
            <a:br>
              <a:rPr lang="en-GB" sz="1200"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and sent home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6468952" y="3013399"/>
            <a:ext cx="112500" cy="84600"/>
          </a:xfrm>
          <a:prstGeom prst="triangle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7" name="Google Shape;237;p24"/>
          <p:cNvSpPr/>
          <p:nvPr/>
        </p:nvSpPr>
        <p:spPr>
          <a:xfrm rot="-985205">
            <a:off x="789995" y="3039739"/>
            <a:ext cx="1397705" cy="72613"/>
          </a:xfrm>
          <a:prstGeom prst="roundRect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7650" y="1461550"/>
            <a:ext cx="2462700" cy="880500"/>
          </a:xfrm>
          <a:prstGeom prst="roundRect">
            <a:avLst>
              <a:gd fmla="val 4485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1342349" y="2419375"/>
            <a:ext cx="1550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Background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4"/>
          <p:cNvSpPr/>
          <p:nvPr/>
        </p:nvSpPr>
        <p:spPr>
          <a:xfrm rot="10800000">
            <a:off x="2062405" y="2336337"/>
            <a:ext cx="112500" cy="84600"/>
          </a:xfrm>
          <a:prstGeom prst="triangle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 rot="-1789150">
            <a:off x="2014683" y="2784399"/>
            <a:ext cx="200899" cy="200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36C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 rot="-1789150">
            <a:off x="6424860" y="2747474"/>
            <a:ext cx="200899" cy="200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3" name="Google Shape;243;p24"/>
          <p:cNvSpPr txBox="1"/>
          <p:nvPr/>
        </p:nvSpPr>
        <p:spPr>
          <a:xfrm>
            <a:off x="6018642" y="2382462"/>
            <a:ext cx="87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Day 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4052118" y="4011737"/>
            <a:ext cx="112500" cy="84600"/>
          </a:xfrm>
          <a:prstGeom prst="triangle">
            <a:avLst>
              <a:gd fmla="val 50000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5" name="Google Shape;245;p24"/>
          <p:cNvSpPr txBox="1"/>
          <p:nvPr/>
        </p:nvSpPr>
        <p:spPr>
          <a:xfrm>
            <a:off x="2782175" y="4083350"/>
            <a:ext cx="2857500" cy="535200"/>
          </a:xfrm>
          <a:prstGeom prst="rect">
            <a:avLst/>
          </a:prstGeom>
          <a:solidFill>
            <a:srgbClr val="0E63F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HomeFlow</a:t>
            </a:r>
            <a:b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Predict potential needs with OT and DC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3628725" y="1782850"/>
            <a:ext cx="1298400" cy="1089300"/>
          </a:xfrm>
          <a:prstGeom prst="wedgeRectCallout">
            <a:avLst>
              <a:gd fmla="val 45612" name="adj1"/>
              <a:gd fmla="val 66902" name="adj2"/>
            </a:avLst>
          </a:prstGeom>
          <a:solidFill>
            <a:srgbClr val="0E63F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HomeFlow arranged Handrail install with Family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782950" y="1461550"/>
            <a:ext cx="22872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John, 78, admitted to a ward following a home fall due to Macular Degeneration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2328275" y="4727100"/>
            <a:ext cx="3765300" cy="27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latin typeface="Lato"/>
                <a:ea typeface="Lato"/>
                <a:cs typeface="Lato"/>
                <a:sym typeface="Lato"/>
              </a:rPr>
              <a:t>Automation from the point of data entry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3388875" y="1330675"/>
            <a:ext cx="1741200" cy="34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latin typeface="Lato"/>
                <a:ea typeface="Lato"/>
                <a:cs typeface="Lato"/>
                <a:sym typeface="Lato"/>
              </a:rPr>
              <a:t>Integration of regional resources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5808225" y="4080563"/>
            <a:ext cx="2143500" cy="46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latin typeface="Lato"/>
                <a:ea typeface="Lato"/>
                <a:cs typeface="Lato"/>
                <a:sym typeface="Lato"/>
              </a:rPr>
              <a:t>Streamlined discharge process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7679650" y="3334225"/>
            <a:ext cx="1227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GB" sz="1370">
                <a:solidFill>
                  <a:srgbClr val="000000"/>
                </a:solidFill>
              </a:rPr>
              <a:t>£2.8k saving</a:t>
            </a:r>
            <a:endParaRPr b="1" sz="137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71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type="title"/>
          </p:nvPr>
        </p:nvSpPr>
        <p:spPr>
          <a:xfrm>
            <a:off x="727650" y="3123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/>
              <a:t>Thank you and we welcome questions!</a:t>
            </a:r>
            <a:endParaRPr b="0" i="1"/>
          </a:p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p25"/>
          <p:cNvSpPr txBox="1"/>
          <p:nvPr>
            <p:ph type="title"/>
          </p:nvPr>
        </p:nvSpPr>
        <p:spPr>
          <a:xfrm>
            <a:off x="847600" y="2020500"/>
            <a:ext cx="76887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HomeFlow: Bringing Patients Home Faster, Healthier, and Hassle-Free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3">
            <a:alphaModFix/>
          </a:blip>
          <a:srcRect b="5039" l="8442" r="17827" t="4976"/>
          <a:stretch/>
        </p:blipFill>
        <p:spPr>
          <a:xfrm>
            <a:off x="7629650" y="3658200"/>
            <a:ext cx="1455350" cy="14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title"/>
          </p:nvPr>
        </p:nvSpPr>
        <p:spPr>
          <a:xfrm>
            <a:off x="557513" y="1490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Tailored Data Insights</a:t>
            </a:r>
            <a:endParaRPr/>
          </a:p>
        </p:txBody>
      </p:sp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2994288" y="2009212"/>
            <a:ext cx="10071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4013254" y="2009212"/>
            <a:ext cx="10071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Dolor nec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5032237" y="2009212"/>
            <a:ext cx="28278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Ipsum dolor amet dolor  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601613" y="2009212"/>
            <a:ext cx="23808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26"/>
          <p:cNvGrpSpPr/>
          <p:nvPr/>
        </p:nvGrpSpPr>
        <p:grpSpPr>
          <a:xfrm>
            <a:off x="602548" y="2320350"/>
            <a:ext cx="7257489" cy="674450"/>
            <a:chOff x="943723" y="3098500"/>
            <a:chExt cx="7257489" cy="674450"/>
          </a:xfrm>
        </p:grpSpPr>
        <p:sp>
          <p:nvSpPr>
            <p:cNvPr id="271" name="Google Shape;271;p26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 rot="-2700000">
              <a:off x="4705031" y="333639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633813" y="323051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" name="Google Shape;281;p26"/>
          <p:cNvGrpSpPr/>
          <p:nvPr/>
        </p:nvGrpSpPr>
        <p:grpSpPr>
          <a:xfrm>
            <a:off x="602548" y="3005625"/>
            <a:ext cx="7257489" cy="674450"/>
            <a:chOff x="943723" y="3783775"/>
            <a:chExt cx="7257489" cy="674450"/>
          </a:xfrm>
        </p:grpSpPr>
        <p:sp>
          <p:nvSpPr>
            <p:cNvPr id="282" name="Google Shape;282;p26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 rot="-2700000">
              <a:off x="4705031" y="4021667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633813" y="3915788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2" name="Google Shape;292;p26"/>
          <p:cNvSpPr/>
          <p:nvPr/>
        </p:nvSpPr>
        <p:spPr>
          <a:xfrm>
            <a:off x="2994288" y="2009212"/>
            <a:ext cx="10071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Delay time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4013254" y="2009212"/>
            <a:ext cx="10071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West Buckingham Delay time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5032237" y="2009212"/>
            <a:ext cx="28278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Potential Solutions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601613" y="2009212"/>
            <a:ext cx="2380800" cy="300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</a:rPr>
              <a:t>East Buckinghamshire CCG</a:t>
            </a:r>
            <a:endParaRPr sz="1300">
              <a:solidFill>
                <a:schemeClr val="lt1"/>
              </a:solidFill>
            </a:endParaRPr>
          </a:p>
        </p:txBody>
      </p:sp>
      <p:grpSp>
        <p:nvGrpSpPr>
          <p:cNvPr id="296" name="Google Shape;296;p26"/>
          <p:cNvGrpSpPr/>
          <p:nvPr/>
        </p:nvGrpSpPr>
        <p:grpSpPr>
          <a:xfrm>
            <a:off x="602548" y="2320350"/>
            <a:ext cx="7257489" cy="674450"/>
            <a:chOff x="943723" y="3098500"/>
            <a:chExt cx="7257489" cy="674450"/>
          </a:xfrm>
        </p:grpSpPr>
        <p:sp>
          <p:nvSpPr>
            <p:cNvPr id="297" name="Google Shape;297;p26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Short Term: Delivery in between WEst and East Buckingham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Long Term: Investigate further the delay and find a long term solution. Predictive algorithms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3 days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1 day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Ordering of Stairlift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26"/>
          <p:cNvGrpSpPr/>
          <p:nvPr/>
        </p:nvGrpSpPr>
        <p:grpSpPr>
          <a:xfrm>
            <a:off x="602548" y="3005625"/>
            <a:ext cx="7257489" cy="674450"/>
            <a:chOff x="943723" y="3783775"/>
            <a:chExt cx="7257489" cy="674450"/>
          </a:xfrm>
        </p:grpSpPr>
        <p:sp>
          <p:nvSpPr>
            <p:cNvPr id="306" name="Google Shape;306;p26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Short term: Utilise local API to source last minute installers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Long term: Long term contracts and sourcing a supply of installers and order stock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5 days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4354441" y="378381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5 days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Delivery and installation of stairlift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4" name="Google Shape;314;p26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What can we do</a:t>
            </a:r>
            <a:endParaRPr sz="3500"/>
          </a:p>
        </p:txBody>
      </p:sp>
      <p:grpSp>
        <p:nvGrpSpPr>
          <p:cNvPr id="315" name="Google Shape;315;p26"/>
          <p:cNvGrpSpPr/>
          <p:nvPr/>
        </p:nvGrpSpPr>
        <p:grpSpPr>
          <a:xfrm>
            <a:off x="602548" y="3690900"/>
            <a:ext cx="7257489" cy="674450"/>
            <a:chOff x="943723" y="4469050"/>
            <a:chExt cx="7257489" cy="674450"/>
          </a:xfrm>
        </p:grpSpPr>
        <p:sp>
          <p:nvSpPr>
            <p:cNvPr id="316" name="Google Shape;316;p26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 rot="-2700000">
              <a:off x="4705031" y="470694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633813" y="460106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6" name="Google Shape;326;p26"/>
          <p:cNvGrpSpPr/>
          <p:nvPr/>
        </p:nvGrpSpPr>
        <p:grpSpPr>
          <a:xfrm>
            <a:off x="602548" y="3690900"/>
            <a:ext cx="7257489" cy="674450"/>
            <a:chOff x="943723" y="4469050"/>
            <a:chExt cx="7257489" cy="674450"/>
          </a:xfrm>
        </p:grpSpPr>
        <p:sp>
          <p:nvSpPr>
            <p:cNvPr id="327" name="Google Shape;327;p26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Short Term: explore the difference. Increase locum rates in East Buckingham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Long term: Discuss with council to attract further social care workers to area.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7 days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</a:rPr>
                <a:t>4 days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Care provider allocation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/>
          <p:nvPr>
            <p:ph idx="12" type="sldNum"/>
          </p:nvPr>
        </p:nvSpPr>
        <p:spPr>
          <a:xfrm>
            <a:off x="8463827" y="57644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27"/>
          <p:cNvSpPr txBox="1"/>
          <p:nvPr/>
        </p:nvSpPr>
        <p:spPr>
          <a:xfrm>
            <a:off x="727650" y="3345400"/>
            <a:ext cx="61872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Initial contract with one Hospital Department (Acute Medical Unit)</a:t>
            </a:r>
            <a:endParaRPr sz="13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Work with a software company to develop the application</a:t>
            </a:r>
            <a:endParaRPr sz="13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Conduct user testing &amp; work with Digpack on implementation</a:t>
            </a:r>
            <a:endParaRPr sz="13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Consolidate contracts with local providers, procurement etc.</a:t>
            </a:r>
            <a:endParaRPr sz="13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27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Roadmap</a:t>
            </a:r>
            <a:endParaRPr sz="3500"/>
          </a:p>
        </p:txBody>
      </p:sp>
      <p:sp>
        <p:nvSpPr>
          <p:cNvPr id="342" name="Google Shape;342;p27"/>
          <p:cNvSpPr/>
          <p:nvPr/>
        </p:nvSpPr>
        <p:spPr>
          <a:xfrm>
            <a:off x="727650" y="1429625"/>
            <a:ext cx="1752300" cy="2487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1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2479950" y="18176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E7C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2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4502075" y="21670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3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6524975" y="251962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4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727650" y="1678325"/>
            <a:ext cx="16188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Month 1-6: </a:t>
            </a:r>
            <a:r>
              <a:rPr b="1" lang="en-GB" sz="1300" u="sng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Product Validation</a:t>
            </a:r>
            <a:endParaRPr sz="13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>
            <p:ph idx="12" type="sldNum"/>
          </p:nvPr>
        </p:nvSpPr>
        <p:spPr>
          <a:xfrm>
            <a:off x="8463827" y="57644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727650" y="3317200"/>
            <a:ext cx="52197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Roll-out service departments across the (same) hospital</a:t>
            </a:r>
            <a:endParaRPr sz="1300">
              <a:solidFill>
                <a:srgbClr val="134F5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Start providing  data insights</a:t>
            </a:r>
            <a:endParaRPr sz="1300">
              <a:solidFill>
                <a:srgbClr val="134F5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Refine product based on user feedback</a:t>
            </a:r>
            <a:endParaRPr sz="1300">
              <a:solidFill>
                <a:srgbClr val="134F5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Secure contracts with hospitals across North &amp; East London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3" name="Google Shape;353;p28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Roadmap</a:t>
            </a:r>
            <a:endParaRPr sz="3500"/>
          </a:p>
        </p:txBody>
      </p:sp>
      <p:sp>
        <p:nvSpPr>
          <p:cNvPr id="354" name="Google Shape;354;p28"/>
          <p:cNvSpPr/>
          <p:nvPr/>
        </p:nvSpPr>
        <p:spPr>
          <a:xfrm>
            <a:off x="727650" y="1429625"/>
            <a:ext cx="17523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1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2479950" y="18176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E7C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2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4502075" y="21670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3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6524975" y="251962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4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2479950" y="2024000"/>
            <a:ext cx="194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00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Month 6-18: </a:t>
            </a:r>
            <a:r>
              <a:rPr b="1" lang="en-GB" sz="1300" u="sng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rPr>
              <a:t>Scale-Up</a:t>
            </a:r>
            <a:endParaRPr b="1" u="sng"/>
          </a:p>
        </p:txBody>
      </p:sp>
      <p:sp>
        <p:nvSpPr>
          <p:cNvPr id="359" name="Google Shape;359;p28"/>
          <p:cNvSpPr txBox="1"/>
          <p:nvPr/>
        </p:nvSpPr>
        <p:spPr>
          <a:xfrm>
            <a:off x="4003600" y="1239025"/>
            <a:ext cx="44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/>
          <p:nvPr>
            <p:ph idx="12" type="sldNum"/>
          </p:nvPr>
        </p:nvSpPr>
        <p:spPr>
          <a:xfrm>
            <a:off x="8463827" y="57644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5" name="Google Shape;365;p29"/>
          <p:cNvSpPr txBox="1"/>
          <p:nvPr/>
        </p:nvSpPr>
        <p:spPr>
          <a:xfrm>
            <a:off x="727650" y="3619075"/>
            <a:ext cx="79734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Negotiate better prices with local suppliers, services and based on data insights from existing users</a:t>
            </a:r>
            <a:endParaRPr sz="13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Refine data analytics process</a:t>
            </a:r>
            <a:endParaRPr sz="13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Secure contracts across London</a:t>
            </a:r>
            <a:endParaRPr sz="13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29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Roadmap</a:t>
            </a:r>
            <a:endParaRPr sz="3500"/>
          </a:p>
        </p:txBody>
      </p:sp>
      <p:sp>
        <p:nvSpPr>
          <p:cNvPr id="367" name="Google Shape;367;p29"/>
          <p:cNvSpPr/>
          <p:nvPr/>
        </p:nvSpPr>
        <p:spPr>
          <a:xfrm>
            <a:off x="727650" y="1429625"/>
            <a:ext cx="17523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1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2479950" y="18176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2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29"/>
          <p:cNvSpPr/>
          <p:nvPr/>
        </p:nvSpPr>
        <p:spPr>
          <a:xfrm>
            <a:off x="4502075" y="21670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3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6524975" y="251962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351C7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4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4502075" y="2420175"/>
            <a:ext cx="2022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Month 18-24:              </a:t>
            </a:r>
            <a:r>
              <a:rPr b="1" lang="en-GB" sz="1300" u="sng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North &amp; East London Roll-out</a:t>
            </a:r>
            <a:endParaRPr u="sng">
              <a:solidFill>
                <a:srgbClr val="674EA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/>
          <p:nvPr>
            <p:ph idx="12" type="sldNum"/>
          </p:nvPr>
        </p:nvSpPr>
        <p:spPr>
          <a:xfrm>
            <a:off x="8463827" y="57644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727650" y="3467125"/>
            <a:ext cx="78525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Continue to validate product</a:t>
            </a:r>
            <a:endParaRPr sz="1300">
              <a:solidFill>
                <a:srgbClr val="351C7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Offer data analytics service in addition to product provision going forward (now data analytics has been validated)</a:t>
            </a:r>
            <a:endParaRPr sz="1300">
              <a:solidFill>
                <a:srgbClr val="351C7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Diversify contracts with providers</a:t>
            </a:r>
            <a:endParaRPr sz="1300">
              <a:solidFill>
                <a:srgbClr val="351C7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30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Roadmap</a:t>
            </a:r>
            <a:endParaRPr sz="3500"/>
          </a:p>
        </p:txBody>
      </p:sp>
      <p:sp>
        <p:nvSpPr>
          <p:cNvPr id="379" name="Google Shape;379;p30"/>
          <p:cNvSpPr/>
          <p:nvPr/>
        </p:nvSpPr>
        <p:spPr>
          <a:xfrm>
            <a:off x="727650" y="1429625"/>
            <a:ext cx="17523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1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2479950" y="18176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2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4502075" y="216707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85858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3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6524975" y="2519625"/>
            <a:ext cx="2022900" cy="248700"/>
          </a:xfrm>
          <a:prstGeom prst="homePlate">
            <a:avLst>
              <a:gd fmla="val 50000" name="adj"/>
            </a:avLst>
          </a:prstGeom>
          <a:solidFill>
            <a:srgbClr val="351C7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4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6524975" y="2749000"/>
            <a:ext cx="2022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30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Month 24-48: </a:t>
            </a:r>
            <a:r>
              <a:rPr b="1" lang="en-GB" sz="1300" u="sng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London-wide provision</a:t>
            </a:r>
            <a:endParaRPr u="sng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>
            <p:ph type="title"/>
          </p:nvPr>
        </p:nvSpPr>
        <p:spPr>
          <a:xfrm>
            <a:off x="729450" y="1318650"/>
            <a:ext cx="76887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40"/>
              <a:t>Appendix </a:t>
            </a:r>
            <a:endParaRPr sz="3040"/>
          </a:p>
        </p:txBody>
      </p:sp>
      <p:sp>
        <p:nvSpPr>
          <p:cNvPr id="389" name="Google Shape;389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Bed days are expensive</a:t>
            </a:r>
            <a:endParaRPr sz="3500"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2123250" y="3377425"/>
            <a:ext cx="4897500" cy="4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00"/>
              <a:t>Annual cost of Delayed Discharges estimated </a:t>
            </a:r>
            <a:endParaRPr sz="1800"/>
          </a:p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27650" y="4749850"/>
            <a:ext cx="24708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*NHS England Statistics Oct 24, King’s Fund Analysis 22-23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727650" y="1842600"/>
            <a:ext cx="7688700" cy="13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8600">
                <a:solidFill>
                  <a:srgbClr val="36C1BA"/>
                </a:solidFill>
              </a:rPr>
              <a:t>£1.7 billion</a:t>
            </a:r>
            <a:endParaRPr sz="8600">
              <a:solidFill>
                <a:srgbClr val="36C1B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/>
          <p:nvPr>
            <p:ph type="title"/>
          </p:nvPr>
        </p:nvSpPr>
        <p:spPr>
          <a:xfrm>
            <a:off x="209725" y="-32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Solution Architecture Max</a:t>
            </a:r>
            <a:endParaRPr/>
          </a:p>
        </p:txBody>
      </p:sp>
      <p:sp>
        <p:nvSpPr>
          <p:cNvPr id="395" name="Google Shape;395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6" name="Google Shape;396;p32" title="HomeFlow1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38" y="673475"/>
            <a:ext cx="7479121" cy="43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02" name="Google Shape;402;p33"/>
          <p:cNvGrpSpPr/>
          <p:nvPr/>
        </p:nvGrpSpPr>
        <p:grpSpPr>
          <a:xfrm>
            <a:off x="1453075" y="3253304"/>
            <a:ext cx="5957975" cy="643500"/>
            <a:chOff x="1593000" y="2322568"/>
            <a:chExt cx="5957975" cy="643500"/>
          </a:xfrm>
        </p:grpSpPr>
        <p:sp>
          <p:nvSpPr>
            <p:cNvPr id="403" name="Google Shape;403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0" name="Google Shape;410;p33"/>
          <p:cNvGrpSpPr/>
          <p:nvPr/>
        </p:nvGrpSpPr>
        <p:grpSpPr>
          <a:xfrm>
            <a:off x="1453075" y="2598186"/>
            <a:ext cx="5957975" cy="643500"/>
            <a:chOff x="1593000" y="2322568"/>
            <a:chExt cx="5957975" cy="643500"/>
          </a:xfrm>
        </p:grpSpPr>
        <p:sp>
          <p:nvSpPr>
            <p:cNvPr id="411" name="Google Shape;411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8" name="Google Shape;418;p33"/>
          <p:cNvGrpSpPr/>
          <p:nvPr/>
        </p:nvGrpSpPr>
        <p:grpSpPr>
          <a:xfrm>
            <a:off x="1453075" y="1943059"/>
            <a:ext cx="5957975" cy="643500"/>
            <a:chOff x="1593000" y="2322568"/>
            <a:chExt cx="5957975" cy="643500"/>
          </a:xfrm>
        </p:grpSpPr>
        <p:sp>
          <p:nvSpPr>
            <p:cNvPr id="419" name="Google Shape;419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 processing and confidentiality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Donec risus dolor porta venenatis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Pharetra luctus felis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Proin in tellus felis volutpat 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6" name="Google Shape;426;p33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Looking ahead: Considerations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4"/>
          <p:cNvGrpSpPr/>
          <p:nvPr/>
        </p:nvGrpSpPr>
        <p:grpSpPr>
          <a:xfrm>
            <a:off x="1192843" y="3962748"/>
            <a:ext cx="7280645" cy="820141"/>
            <a:chOff x="1593000" y="2322568"/>
            <a:chExt cx="5957975" cy="643500"/>
          </a:xfrm>
        </p:grpSpPr>
        <p:sp>
          <p:nvSpPr>
            <p:cNvPr id="432" name="Google Shape;432;p3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Worsening Crisis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Homeflow will aim to collect and analyse data to help in finding root and community specific causes as well as potential preventative measures.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9" name="Google Shape;439;p34"/>
          <p:cNvGrpSpPr/>
          <p:nvPr/>
        </p:nvGrpSpPr>
        <p:grpSpPr>
          <a:xfrm>
            <a:off x="1192843" y="3128061"/>
            <a:ext cx="7280645" cy="820141"/>
            <a:chOff x="1593000" y="2322568"/>
            <a:chExt cx="5957975" cy="643500"/>
          </a:xfrm>
        </p:grpSpPr>
        <p:sp>
          <p:nvSpPr>
            <p:cNvPr id="440" name="Google Shape;440;p3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Lack of local integration of resources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Homeflow will aim to integrate regional resources to enable a more efficient allocation of resources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1192843" y="2293341"/>
            <a:ext cx="7280645" cy="820141"/>
            <a:chOff x="1593000" y="2322568"/>
            <a:chExt cx="5957975" cy="643500"/>
          </a:xfrm>
        </p:grpSpPr>
        <p:sp>
          <p:nvSpPr>
            <p:cNvPr id="448" name="Google Shape;448;p3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Current Delays in resource allocation for care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800"/>
                <a:buFont typeface="Roboto"/>
                <a:buChar char="●"/>
              </a:pPr>
              <a:r>
                <a:rPr lang="en-GB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Homeflow will aim to streamline and optimise the current system with automated forms and a dedicated team to utilising current online resources to aid more efficient resource allocation</a:t>
              </a:r>
              <a:endParaRPr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1192843" y="1458665"/>
            <a:ext cx="7280645" cy="820141"/>
            <a:chOff x="1593000" y="2322568"/>
            <a:chExt cx="5957975" cy="643500"/>
          </a:xfrm>
        </p:grpSpPr>
        <p:sp>
          <p:nvSpPr>
            <p:cNvPr id="456" name="Google Shape;456;p3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Problem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4020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HomeFlow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3" name="Google Shape;463;p34"/>
          <p:cNvSpPr txBox="1"/>
          <p:nvPr>
            <p:ph idx="12" type="sldNum"/>
          </p:nvPr>
        </p:nvSpPr>
        <p:spPr>
          <a:xfrm>
            <a:off x="8506993" y="4730185"/>
            <a:ext cx="5781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4" name="Google Shape;464;p34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HomeFlow: Streamlining discharge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John's Discharge Journey: Current Situation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70" name="Google Shape;470;p35"/>
          <p:cNvSpPr txBox="1"/>
          <p:nvPr>
            <p:ph idx="1" type="body"/>
          </p:nvPr>
        </p:nvSpPr>
        <p:spPr>
          <a:xfrm>
            <a:off x="729450" y="1969825"/>
            <a:ext cx="76887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John, a 78-year-old patient, was admitted to the geriatric ward following a fall at home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3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 was assessed and deemed medically fit for discharge and placed under Pathway 1. However, there was a three-day delay as he awaited a package of care and necessary adaptations to his home, such as a new bed &amp; handrails to ensure his safety.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6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Unfortunately, during the delay, John developed Hospital Acquired Pneumonia (HAP) and required further treatment from the medical team.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10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After receiving treatment, John was again considered medically fit for discharge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12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 was finally discharged home, with all necessary equipment and support now in place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Insight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delay in discharge contributed to additional complications and costs to the NHS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John's Discharge Journey: HomeFlow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77" name="Google Shape;477;p36"/>
          <p:cNvSpPr txBox="1"/>
          <p:nvPr>
            <p:ph idx="1" type="body"/>
          </p:nvPr>
        </p:nvSpPr>
        <p:spPr>
          <a:xfrm>
            <a:off x="729450" y="1969825"/>
            <a:ext cx="76887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John, a 78-year-old patient, was admitted to the geriatric ward following a fall at home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1: 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OT and Discharge 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coordinator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used 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HomeFlow arranged a quick turnaround install of a handrail and a new bed to ensure his safety.</a:t>
            </a:r>
            <a:endParaRPr b="1"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3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 was assessed and deemed medically fit for discharge and placed under Pathway 1. 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4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 was discharged home, with all necessary equipment and support now in place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Insight</a:t>
            </a:r>
            <a:r>
              <a:rPr lang="en-GB" sz="1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HomeFlow saved John being in Hospital for 8 days more than necessary</a:t>
            </a:r>
            <a:endParaRPr sz="1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7650" y="580525"/>
            <a:ext cx="780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Significant delays exist within hospital discharge</a:t>
            </a:r>
            <a:endParaRPr sz="2500"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2383086" y="1603999"/>
            <a:ext cx="4222777" cy="1936201"/>
            <a:chOff x="4273300" y="3094663"/>
            <a:chExt cx="2238300" cy="1026291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3">
              <a:alphaModFix/>
            </a:blip>
            <a:srcRect b="5095" l="17453" r="23220" t="6907"/>
            <a:stretch/>
          </p:blipFill>
          <p:spPr>
            <a:xfrm>
              <a:off x="4273300" y="3107850"/>
              <a:ext cx="373050" cy="98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5"/>
            <p:cNvPicPr preferRelativeResize="0"/>
            <p:nvPr/>
          </p:nvPicPr>
          <p:blipFill rotWithShape="1">
            <a:blip r:embed="rId4">
              <a:alphaModFix/>
            </a:blip>
            <a:srcRect b="8187" l="17136" r="12948" t="5893"/>
            <a:stretch/>
          </p:blipFill>
          <p:spPr>
            <a:xfrm>
              <a:off x="4646350" y="3094663"/>
              <a:ext cx="373050" cy="1013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5"/>
            <p:cNvPicPr preferRelativeResize="0"/>
            <p:nvPr/>
          </p:nvPicPr>
          <p:blipFill rotWithShape="1">
            <a:blip r:embed="rId4">
              <a:alphaModFix/>
            </a:blip>
            <a:srcRect b="8187" l="17136" r="12948" t="5893"/>
            <a:stretch/>
          </p:blipFill>
          <p:spPr>
            <a:xfrm>
              <a:off x="5019388" y="3107838"/>
              <a:ext cx="373050" cy="1013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5"/>
            <p:cNvPicPr preferRelativeResize="0"/>
            <p:nvPr/>
          </p:nvPicPr>
          <p:blipFill rotWithShape="1">
            <a:blip r:embed="rId4">
              <a:alphaModFix/>
            </a:blip>
            <a:srcRect b="8187" l="17136" r="12948" t="5893"/>
            <a:stretch/>
          </p:blipFill>
          <p:spPr>
            <a:xfrm>
              <a:off x="6138550" y="3107838"/>
              <a:ext cx="373050" cy="1013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 rotWithShape="1">
            <a:blip r:embed="rId4">
              <a:alphaModFix/>
            </a:blip>
            <a:srcRect b="8187" l="17136" r="12948" t="5893"/>
            <a:stretch/>
          </p:blipFill>
          <p:spPr>
            <a:xfrm>
              <a:off x="5765500" y="3107838"/>
              <a:ext cx="373050" cy="1013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4">
              <a:alphaModFix/>
            </a:blip>
            <a:srcRect b="8187" l="17136" r="12948" t="5893"/>
            <a:stretch/>
          </p:blipFill>
          <p:spPr>
            <a:xfrm>
              <a:off x="5392450" y="3107838"/>
              <a:ext cx="373050" cy="1013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5"/>
          <p:cNvSpPr txBox="1"/>
          <p:nvPr/>
        </p:nvSpPr>
        <p:spPr>
          <a:xfrm>
            <a:off x="727650" y="4749850"/>
            <a:ext cx="24708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*NHS England Statistics Oct 24, King’s Fund Analysis 22-23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727650" y="3751400"/>
            <a:ext cx="78759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en-GB" sz="1895">
                <a:latin typeface="Raleway"/>
                <a:ea typeface="Raleway"/>
                <a:cs typeface="Raleway"/>
                <a:sym typeface="Raleway"/>
              </a:rPr>
              <a:t>1 in 6 patient in Hospital Beds are medically fit for discharge</a:t>
            </a:r>
            <a:endParaRPr sz="1895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84650" y="469150"/>
            <a:ext cx="8480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95% of Patients discharged back home</a:t>
            </a:r>
            <a:endParaRPr sz="3000"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727650" y="4749850"/>
            <a:ext cx="24708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*NHS England Statistics Oct 24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2" name="Google Shape;122;p16"/>
          <p:cNvGrpSpPr/>
          <p:nvPr/>
        </p:nvGrpSpPr>
        <p:grpSpPr>
          <a:xfrm>
            <a:off x="864549" y="1609900"/>
            <a:ext cx="7720901" cy="2858026"/>
            <a:chOff x="727649" y="1586675"/>
            <a:chExt cx="7720901" cy="2858026"/>
          </a:xfrm>
        </p:grpSpPr>
        <p:pic>
          <p:nvPicPr>
            <p:cNvPr id="123" name="Google Shape;123;p16"/>
            <p:cNvPicPr preferRelativeResize="0"/>
            <p:nvPr/>
          </p:nvPicPr>
          <p:blipFill rotWithShape="1">
            <a:blip r:embed="rId3">
              <a:alphaModFix/>
            </a:blip>
            <a:srcRect b="0" l="0" r="0" t="26562"/>
            <a:stretch/>
          </p:blipFill>
          <p:spPr>
            <a:xfrm>
              <a:off x="727649" y="1586675"/>
              <a:ext cx="7035700" cy="2858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6"/>
            <p:cNvSpPr txBox="1"/>
            <p:nvPr/>
          </p:nvSpPr>
          <p:spPr>
            <a:xfrm>
              <a:off x="7763350" y="2442925"/>
              <a:ext cx="6852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}</a:t>
              </a:r>
              <a:endParaRPr sz="10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729450" y="54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90"/>
              <a:buNone/>
            </a:pPr>
            <a:r>
              <a:rPr lang="en-GB" sz="3000">
                <a:solidFill>
                  <a:srgbClr val="000000"/>
                </a:solidFill>
              </a:rPr>
              <a:t>Why are there delays in discharge?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00"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729450" y="1496392"/>
            <a:ext cx="1613400" cy="1613400"/>
          </a:xfrm>
          <a:prstGeom prst="ellipse">
            <a:avLst/>
          </a:prstGeom>
          <a:solidFill>
            <a:srgbClr val="EAEDE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Hospital Processes (19%)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980120" y="3336029"/>
            <a:ext cx="1613400" cy="1613400"/>
          </a:xfrm>
          <a:prstGeom prst="ellipse">
            <a:avLst/>
          </a:prstGeom>
          <a:solidFill>
            <a:srgbClr val="EAEDE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Interface Processes (30%)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3415652" y="1496375"/>
            <a:ext cx="1613400" cy="161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Wellbeing Concerns (5%)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935315" y="3336029"/>
            <a:ext cx="1613400" cy="161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Lato"/>
                <a:ea typeface="Lato"/>
                <a:cs typeface="Lato"/>
                <a:sym typeface="Lato"/>
              </a:rPr>
              <a:t>Capacity (33%)</a:t>
            </a:r>
            <a:endParaRPr b="1"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388430" y="1496392"/>
            <a:ext cx="1613400" cy="1613400"/>
          </a:xfrm>
          <a:prstGeom prst="ellipse">
            <a:avLst/>
          </a:prstGeom>
          <a:solidFill>
            <a:srgbClr val="EAEDE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Care Transfer Delays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(13%)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41850" y="4902250"/>
            <a:ext cx="24708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*NHS England Statistics Oct 24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729450" y="54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90"/>
              <a:buNone/>
            </a:pPr>
            <a:r>
              <a:rPr lang="en-GB" sz="3000">
                <a:solidFill>
                  <a:srgbClr val="000000"/>
                </a:solidFill>
              </a:rPr>
              <a:t>Why are there delays in discharge?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00"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729450" y="1496392"/>
            <a:ext cx="1613400" cy="1613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Hospital Processes (19%)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980120" y="3336029"/>
            <a:ext cx="1613400" cy="1613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Interface Processes (30%)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415652" y="1496375"/>
            <a:ext cx="1613400" cy="161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Wellbeing Concerns (5%)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935315" y="3336029"/>
            <a:ext cx="1613400" cy="161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Capacity (33%)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6388430" y="1496392"/>
            <a:ext cx="1613400" cy="1613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Care Transfer Delays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(13%)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-34350" y="4902250"/>
            <a:ext cx="24708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*NHS England Statistics Oct 24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727650" y="56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John's Discharge Journey: Current Situation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19"/>
          <p:cNvSpPr/>
          <p:nvPr/>
        </p:nvSpPr>
        <p:spPr>
          <a:xfrm flipH="1" rot="985205">
            <a:off x="5858500" y="3039739"/>
            <a:ext cx="1397705" cy="72613"/>
          </a:xfrm>
          <a:prstGeom prst="roundRect">
            <a:avLst>
              <a:gd fmla="val 50000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 rot="-569428">
            <a:off x="3510974" y="3061026"/>
            <a:ext cx="2308902" cy="59628"/>
          </a:xfrm>
          <a:prstGeom prst="roundRect">
            <a:avLst>
              <a:gd fmla="val 0" name="adj"/>
            </a:avLst>
          </a:prstGeom>
          <a:solidFill>
            <a:srgbClr val="BD19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flipH="1" rot="985205">
            <a:off x="2069706" y="3039739"/>
            <a:ext cx="1397705" cy="72613"/>
          </a:xfrm>
          <a:prstGeom prst="roundRect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2654526" y="3358375"/>
            <a:ext cx="1550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Day 3 (in ward)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/>
          <p:nvPr/>
        </p:nvSpPr>
        <p:spPr>
          <a:xfrm rot="-1789476">
            <a:off x="3318732" y="3152485"/>
            <a:ext cx="200805" cy="200805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36C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0" name="Google Shape;160;p19"/>
          <p:cNvSpPr/>
          <p:nvPr/>
        </p:nvSpPr>
        <p:spPr>
          <a:xfrm>
            <a:off x="2350898" y="3775657"/>
            <a:ext cx="2143444" cy="880430"/>
          </a:xfrm>
          <a:prstGeom prst="roundRect">
            <a:avLst>
              <a:gd fmla="val 4485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1" name="Google Shape;161;p19"/>
          <p:cNvSpPr txBox="1"/>
          <p:nvPr/>
        </p:nvSpPr>
        <p:spPr>
          <a:xfrm>
            <a:off x="2406275" y="3925175"/>
            <a:ext cx="20328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John assessed again and deemed ‘fit for discharge’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3366302" y="3694749"/>
            <a:ext cx="112635" cy="84476"/>
          </a:xfrm>
          <a:prstGeom prst="triangle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3" name="Google Shape;163;p19"/>
          <p:cNvSpPr/>
          <p:nvPr/>
        </p:nvSpPr>
        <p:spPr>
          <a:xfrm rot="-1789476">
            <a:off x="7107483" y="3152485"/>
            <a:ext cx="200805" cy="200805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E63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4" name="Google Shape;164;p19"/>
          <p:cNvSpPr txBox="1"/>
          <p:nvPr/>
        </p:nvSpPr>
        <p:spPr>
          <a:xfrm>
            <a:off x="6761909" y="3358371"/>
            <a:ext cx="872170" cy="345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Day 10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6136173" y="3775657"/>
            <a:ext cx="2143444" cy="880430"/>
          </a:xfrm>
          <a:prstGeom prst="roundRect">
            <a:avLst>
              <a:gd fmla="val 4485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6" name="Google Shape;166;p19"/>
          <p:cNvSpPr txBox="1"/>
          <p:nvPr/>
        </p:nvSpPr>
        <p:spPr>
          <a:xfrm>
            <a:off x="6191550" y="3822225"/>
            <a:ext cx="20328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After treatment, John was again considered ‘fit for discharge’ and discharged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7151578" y="3694749"/>
            <a:ext cx="112635" cy="84476"/>
          </a:xfrm>
          <a:prstGeom prst="triangle">
            <a:avLst>
              <a:gd fmla="val 50000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8" name="Google Shape;168;p19"/>
          <p:cNvSpPr/>
          <p:nvPr/>
        </p:nvSpPr>
        <p:spPr>
          <a:xfrm rot="-985205">
            <a:off x="789995" y="3039739"/>
            <a:ext cx="1397705" cy="72613"/>
          </a:xfrm>
          <a:prstGeom prst="roundRect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1046897" y="1461546"/>
            <a:ext cx="2143444" cy="880430"/>
          </a:xfrm>
          <a:prstGeom prst="roundRect">
            <a:avLst>
              <a:gd fmla="val 4485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342349" y="2419375"/>
            <a:ext cx="1550609" cy="345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Background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19"/>
          <p:cNvSpPr/>
          <p:nvPr/>
        </p:nvSpPr>
        <p:spPr>
          <a:xfrm rot="10800000">
            <a:off x="2062270" y="2336461"/>
            <a:ext cx="112635" cy="84476"/>
          </a:xfrm>
          <a:prstGeom prst="triangle">
            <a:avLst>
              <a:gd fmla="val 50000" name="adj"/>
            </a:avLst>
          </a:prstGeom>
          <a:solidFill>
            <a:srgbClr val="36C1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 rot="-1789476">
            <a:off x="2014670" y="2784416"/>
            <a:ext cx="200805" cy="200805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36C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 rot="-1789150">
            <a:off x="5803435" y="2784399"/>
            <a:ext cx="200899" cy="200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E63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4" name="Google Shape;174;p19"/>
          <p:cNvSpPr txBox="1"/>
          <p:nvPr/>
        </p:nvSpPr>
        <p:spPr>
          <a:xfrm>
            <a:off x="5397217" y="2419387"/>
            <a:ext cx="87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Day 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755910" y="1461546"/>
            <a:ext cx="2143500" cy="880500"/>
          </a:xfrm>
          <a:prstGeom prst="roundRect">
            <a:avLst>
              <a:gd fmla="val 4485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0E63F0"/>
              </a:highlight>
            </a:endParaRPr>
          </a:p>
        </p:txBody>
      </p:sp>
      <p:sp>
        <p:nvSpPr>
          <p:cNvPr id="176" name="Google Shape;176;p19"/>
          <p:cNvSpPr/>
          <p:nvPr/>
        </p:nvSpPr>
        <p:spPr>
          <a:xfrm rot="10800000">
            <a:off x="5847618" y="2336337"/>
            <a:ext cx="112500" cy="84600"/>
          </a:xfrm>
          <a:prstGeom prst="triangle">
            <a:avLst>
              <a:gd fmla="val 50000" name="adj"/>
            </a:avLst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7" name="Google Shape;177;p19"/>
          <p:cNvSpPr txBox="1"/>
          <p:nvPr/>
        </p:nvSpPr>
        <p:spPr>
          <a:xfrm>
            <a:off x="4811289" y="1508101"/>
            <a:ext cx="2032800" cy="781800"/>
          </a:xfrm>
          <a:prstGeom prst="rect">
            <a:avLst/>
          </a:prstGeom>
          <a:solidFill>
            <a:srgbClr val="0E63F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Develops Hospital Acquired Pneumonia (HAP) and needs treatment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3323925" y="1782850"/>
            <a:ext cx="1298400" cy="1089300"/>
          </a:xfrm>
          <a:prstGeom prst="wedgeRectCallout">
            <a:avLst>
              <a:gd fmla="val 45612" name="adj1"/>
              <a:gd fmla="val 66902" name="adj2"/>
            </a:avLst>
          </a:prstGeom>
          <a:solidFill>
            <a:srgbClr val="BD190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3-day delay awaiting package of care</a:t>
            </a:r>
            <a:b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install handrails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102150" y="1405107"/>
            <a:ext cx="20328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John, 78, admitted to a ward following a home fall on background of Macular Degeneration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3296225" y="1405100"/>
            <a:ext cx="1298400" cy="34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ato"/>
                <a:ea typeface="Lato"/>
                <a:cs typeface="Lato"/>
                <a:sym typeface="Lato"/>
              </a:rPr>
              <a:t>£400/day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16038368" y="4586210"/>
            <a:ext cx="5781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0"/>
          <p:cNvSpPr txBox="1"/>
          <p:nvPr>
            <p:ph type="title"/>
          </p:nvPr>
        </p:nvSpPr>
        <p:spPr>
          <a:xfrm>
            <a:off x="727650" y="58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HomeFlow: Streamlining discharge</a:t>
            </a:r>
            <a:endParaRPr sz="3500"/>
          </a:p>
        </p:txBody>
      </p:sp>
      <p:sp>
        <p:nvSpPr>
          <p:cNvPr id="187" name="Google Shape;187;p20"/>
          <p:cNvSpPr/>
          <p:nvPr/>
        </p:nvSpPr>
        <p:spPr>
          <a:xfrm>
            <a:off x="404925" y="1897900"/>
            <a:ext cx="2688300" cy="2688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Lato"/>
                <a:ea typeface="Lato"/>
                <a:cs typeface="Lato"/>
                <a:sym typeface="Lato"/>
              </a:rPr>
              <a:t>Streamline Patient Discharge using </a:t>
            </a:r>
            <a:r>
              <a:rPr b="1" lang="en-GB" sz="1700">
                <a:latin typeface="Lato"/>
                <a:ea typeface="Lato"/>
                <a:cs typeface="Lato"/>
                <a:sym typeface="Lato"/>
              </a:rPr>
              <a:t>Automated</a:t>
            </a:r>
            <a:r>
              <a:rPr b="1" lang="en-GB" sz="1700">
                <a:latin typeface="Lato"/>
                <a:ea typeface="Lato"/>
                <a:cs typeface="Lato"/>
                <a:sym typeface="Lato"/>
              </a:rPr>
              <a:t> Forms</a:t>
            </a:r>
            <a:endParaRPr b="1"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3234950" y="1897900"/>
            <a:ext cx="2688300" cy="26883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Integrate and Optimise Regional Resources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6064975" y="1897900"/>
            <a:ext cx="2688300" cy="26883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ato"/>
                <a:ea typeface="Lato"/>
                <a:cs typeface="Lato"/>
                <a:sym typeface="Lato"/>
              </a:rPr>
              <a:t>Data Analytics and Issue Prioritisation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224400" y="-76925"/>
            <a:ext cx="76887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Solution Architecture</a:t>
            </a:r>
            <a:endParaRPr sz="3200"/>
          </a:p>
        </p:txBody>
      </p:sp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21" title="HomeFlow-simple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100" y="703100"/>
            <a:ext cx="7607728" cy="399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/>
          <p:nvPr/>
        </p:nvSpPr>
        <p:spPr>
          <a:xfrm>
            <a:off x="663025" y="1942350"/>
            <a:ext cx="2754900" cy="114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410075" y="3137625"/>
            <a:ext cx="11580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Demo Scope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